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8" r:id="rId1"/>
  </p:sldMasterIdLst>
  <p:notesMasterIdLst>
    <p:notesMasterId r:id="rId44"/>
  </p:notesMasterIdLst>
  <p:sldIdLst>
    <p:sldId id="256" r:id="rId2"/>
    <p:sldId id="297" r:id="rId3"/>
    <p:sldId id="296" r:id="rId4"/>
    <p:sldId id="257" r:id="rId5"/>
    <p:sldId id="262" r:id="rId6"/>
    <p:sldId id="258" r:id="rId7"/>
    <p:sldId id="259" r:id="rId8"/>
    <p:sldId id="260" r:id="rId9"/>
    <p:sldId id="261" r:id="rId10"/>
    <p:sldId id="265" r:id="rId11"/>
    <p:sldId id="263" r:id="rId12"/>
    <p:sldId id="264" r:id="rId13"/>
    <p:sldId id="266" r:id="rId14"/>
    <p:sldId id="267" r:id="rId15"/>
    <p:sldId id="268" r:id="rId16"/>
    <p:sldId id="271" r:id="rId17"/>
    <p:sldId id="269" r:id="rId18"/>
    <p:sldId id="270" r:id="rId19"/>
    <p:sldId id="272" r:id="rId20"/>
    <p:sldId id="273" r:id="rId21"/>
    <p:sldId id="274" r:id="rId22"/>
    <p:sldId id="299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8D43678-4338-42F5-8A4F-FCFA94FFA70B}">
          <p14:sldIdLst>
            <p14:sldId id="256"/>
            <p14:sldId id="297"/>
            <p14:sldId id="296"/>
            <p14:sldId id="257"/>
            <p14:sldId id="262"/>
            <p14:sldId id="258"/>
            <p14:sldId id="259"/>
            <p14:sldId id="260"/>
            <p14:sldId id="261"/>
            <p14:sldId id="265"/>
            <p14:sldId id="263"/>
            <p14:sldId id="264"/>
            <p14:sldId id="266"/>
            <p14:sldId id="267"/>
            <p14:sldId id="268"/>
            <p14:sldId id="271"/>
            <p14:sldId id="269"/>
            <p14:sldId id="270"/>
            <p14:sldId id="272"/>
            <p14:sldId id="273"/>
            <p14:sldId id="274"/>
            <p14:sldId id="299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68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FB23B-39DC-4189-89EF-D3DF6D3D311E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130FB-A18A-47A2-B00C-8EE0D26F6D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79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9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58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68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502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369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583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229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40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95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5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0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076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6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5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18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9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6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CF08AB-840F-4AA1-BB71-C82D864D535D}"/>
              </a:ext>
            </a:extLst>
          </p:cNvPr>
          <p:cNvSpPr txBox="1"/>
          <p:nvPr/>
        </p:nvSpPr>
        <p:spPr>
          <a:xfrm>
            <a:off x="1422400" y="822960"/>
            <a:ext cx="508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Capstone Project</a:t>
            </a:r>
            <a:endParaRPr lang="en-IN" sz="4000" b="1" dirty="0">
              <a:solidFill>
                <a:schemeClr val="accent4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BE8A0-0E72-404C-A787-D6D388ADF15C}"/>
              </a:ext>
            </a:extLst>
          </p:cNvPr>
          <p:cNvSpPr txBox="1"/>
          <p:nvPr/>
        </p:nvSpPr>
        <p:spPr>
          <a:xfrm>
            <a:off x="1422400" y="1767840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Algerian" panose="04020705040A02060702" pitchFamily="82" charset="0"/>
              </a:rPr>
              <a:t>Project type : Olympic game Analysis</a:t>
            </a:r>
          </a:p>
          <a:p>
            <a:endParaRPr lang="en-US" b="1" dirty="0">
              <a:solidFill>
                <a:schemeClr val="accent4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83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1F0CC-02C6-42D6-930E-120ABC69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AB49B-8C1D-4995-907D-0768F721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25" y="1985234"/>
            <a:ext cx="7927155" cy="47000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5CA2E-3002-4BEE-B408-7BB3E3C041B6}"/>
              </a:ext>
            </a:extLst>
          </p:cNvPr>
          <p:cNvSpPr txBox="1"/>
          <p:nvPr/>
        </p:nvSpPr>
        <p:spPr>
          <a:xfrm>
            <a:off x="9072880" y="2956560"/>
            <a:ext cx="2428240" cy="343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2EBED-668B-4C77-B22A-237178B87FF9}"/>
              </a:ext>
            </a:extLst>
          </p:cNvPr>
          <p:cNvSpPr txBox="1"/>
          <p:nvPr/>
        </p:nvSpPr>
        <p:spPr>
          <a:xfrm>
            <a:off x="9144000" y="2956560"/>
            <a:ext cx="2357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the number of distinct Olympic events for each sport and gender combination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2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138A07-79A3-4EE3-875B-5C96F9A5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94" y="2216355"/>
            <a:ext cx="7755367" cy="46416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B73365-3FFB-4580-A1FD-E4FCA28A4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8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8DDA1A-B078-44A5-B981-CB3524B2A7AF}"/>
              </a:ext>
            </a:extLst>
          </p:cNvPr>
          <p:cNvSpPr txBox="1"/>
          <p:nvPr/>
        </p:nvSpPr>
        <p:spPr>
          <a:xfrm>
            <a:off x="8910320" y="2976880"/>
            <a:ext cx="2529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List each event's first appearance year in the Olympics, for events introduced before 2016.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92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15FB-DAE1-4876-AE55-91108A91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CF242-48F7-4D69-9C2C-2CE7D785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95" y="1912375"/>
            <a:ext cx="7643606" cy="48162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7C357D-E9EA-4A3D-977E-FEF858CA3956}"/>
              </a:ext>
            </a:extLst>
          </p:cNvPr>
          <p:cNvSpPr txBox="1"/>
          <p:nvPr/>
        </p:nvSpPr>
        <p:spPr>
          <a:xfrm>
            <a:off x="873760" y="3429000"/>
            <a:ext cx="193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To list events that last appeared before the most recent Olympic year.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6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AAC6-74C7-496D-B3E4-5CA5CB15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BAD77-5532-4B28-82C1-85FB023B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13" y="1867972"/>
            <a:ext cx="7989047" cy="48848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E3B317-F6E7-4612-B1D5-E832936C98E5}"/>
              </a:ext>
            </a:extLst>
          </p:cNvPr>
          <p:cNvSpPr txBox="1"/>
          <p:nvPr/>
        </p:nvSpPr>
        <p:spPr>
          <a:xfrm>
            <a:off x="9113520" y="2956560"/>
            <a:ext cx="2651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To analyze the average physical characteristics (height and weight) of athletes have changed over different Olympic Games years.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8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7799-5BAC-4FE1-A0F7-6C3A3C43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CABC1-9B88-4623-BCAB-D85126283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64" y="1952863"/>
            <a:ext cx="8510983" cy="4529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0751E-AE64-459A-9D38-F16C7D5C0194}"/>
              </a:ext>
            </a:extLst>
          </p:cNvPr>
          <p:cNvSpPr txBox="1"/>
          <p:nvPr/>
        </p:nvSpPr>
        <p:spPr>
          <a:xfrm>
            <a:off x="609600" y="2509520"/>
            <a:ext cx="2326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To find out the medals each region (country/area) has won in each sport across all Olympic Games.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24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8259-DCB6-4436-A8C4-EF2CF136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3BC06-117A-4348-B4C6-4F06CCA3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2" y="1958851"/>
            <a:ext cx="8080997" cy="4563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56FF2-C249-44EF-87A3-AD1820FEDFB6}"/>
              </a:ext>
            </a:extLst>
          </p:cNvPr>
          <p:cNvSpPr txBox="1"/>
          <p:nvPr/>
        </p:nvSpPr>
        <p:spPr>
          <a:xfrm>
            <a:off x="8971280" y="2743200"/>
            <a:ext cx="2763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To find out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average age, height, and weight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of athletes from each region who have won medals, along with the total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medal count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for each region.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981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20C8B-2390-4A65-ADCC-9E6B61D7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C80BA-CCD7-4CFF-A92F-65D44DEAF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80" y="1763445"/>
            <a:ext cx="8260287" cy="4810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27903-3D0D-4065-B4EE-D71E80A752AE}"/>
              </a:ext>
            </a:extLst>
          </p:cNvPr>
          <p:cNvSpPr txBox="1"/>
          <p:nvPr/>
        </p:nvSpPr>
        <p:spPr>
          <a:xfrm>
            <a:off x="548640" y="2509520"/>
            <a:ext cx="269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average age, height, and weight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of athletes from each region who have won medals, along with the total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medal count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for each region.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89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A542-17BF-42D2-AB40-4F218D50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8A497-0B9C-4F4D-949E-17F4F0ED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4" y="1878369"/>
            <a:ext cx="8161765" cy="4763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3E770E-C207-41FA-B5F3-605730A76F39}"/>
              </a:ext>
            </a:extLst>
          </p:cNvPr>
          <p:cNvSpPr txBox="1"/>
          <p:nvPr/>
        </p:nvSpPr>
        <p:spPr>
          <a:xfrm>
            <a:off x="9154160" y="2997200"/>
            <a:ext cx="252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To analyze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medal distribution by sport and region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across all Olympic Games.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19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9782-5FF2-4F50-AB9D-601D09D1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0C001-02C5-4341-B598-8C1DC7A5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4" y="1834634"/>
            <a:ext cx="8761412" cy="4682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4D9E9-2D4C-4A58-ACD6-87D29C40B2C3}"/>
              </a:ext>
            </a:extLst>
          </p:cNvPr>
          <p:cNvSpPr txBox="1"/>
          <p:nvPr/>
        </p:nvSpPr>
        <p:spPr>
          <a:xfrm>
            <a:off x="589280" y="2783840"/>
            <a:ext cx="2123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Gold, Silver, and Bronze medals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each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region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has won in each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sport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34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7E1E-98A2-4B1A-8125-096942DC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AE935-F154-4643-8476-4D740369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5" y="1920240"/>
            <a:ext cx="8293846" cy="4866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588165-1B0B-41F4-B9C5-7D71F905DF65}"/>
              </a:ext>
            </a:extLst>
          </p:cNvPr>
          <p:cNvSpPr txBox="1"/>
          <p:nvPr/>
        </p:nvSpPr>
        <p:spPr>
          <a:xfrm>
            <a:off x="9245600" y="3088640"/>
            <a:ext cx="247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number of athletes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representing each region across different Olympic years.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81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274A-DE03-4D6A-9A2F-CEE03168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005FD-1B67-4C4F-8096-FBEAEFDF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6" y="2014239"/>
            <a:ext cx="9352422" cy="48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46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E1DE-2805-49B9-B285-05DC620E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06226-FB65-4E4E-835F-0517873F9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4" y="2047734"/>
            <a:ext cx="8761414" cy="4657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6585BD-9F40-416E-93B2-DBD992B79424}"/>
              </a:ext>
            </a:extLst>
          </p:cNvPr>
          <p:cNvSpPr txBox="1"/>
          <p:nvPr/>
        </p:nvSpPr>
        <p:spPr>
          <a:xfrm>
            <a:off x="619760" y="2854960"/>
            <a:ext cx="1920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Different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regions (countries/NOCs)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have performed in terms of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medals won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in each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sport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since the year 2000.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07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585B-B006-401C-954A-6B331D7C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15C14-D2A0-44F6-8DB7-C932B7DDE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434" y="1920240"/>
            <a:ext cx="8761413" cy="4653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9D662-F0AE-4A50-AC88-C5ABE7BD9BD9}"/>
              </a:ext>
            </a:extLst>
          </p:cNvPr>
          <p:cNvSpPr txBox="1"/>
          <p:nvPr/>
        </p:nvSpPr>
        <p:spPr>
          <a:xfrm>
            <a:off x="650240" y="2712720"/>
            <a:ext cx="1940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To determine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overall medal tally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for each region across all Olympic Games.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100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E3EE-6ECC-44EE-B06F-735A9280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Power Bi Problem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Statment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C12E7-5864-4815-83FE-3737D987F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20" y="1859281"/>
            <a:ext cx="11206480" cy="4798754"/>
          </a:xfrm>
        </p:spPr>
      </p:pic>
    </p:spTree>
    <p:extLst>
      <p:ext uri="{BB962C8B-B14F-4D97-AF65-F5344CB8AC3E}">
        <p14:creationId xmlns:p14="http://schemas.microsoft.com/office/powerpoint/2010/main" val="3132661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64B-7FB5-4559-85CE-27BAA820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Power BI</a:t>
            </a:r>
            <a:endParaRPr lang="en-IN" sz="4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0DE20-C21F-4301-B771-E3F3835E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790291"/>
            <a:ext cx="8761413" cy="493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1EC7-263E-4514-8361-DB2491F5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Dashboard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2CDDB-D62E-4CE6-9A3F-D946C21A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" y="1784394"/>
            <a:ext cx="8839407" cy="48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356F-88EA-4F6F-926F-78FE1BFC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63FC1-EB1C-4597-93DA-CBE9C973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818640"/>
            <a:ext cx="8865776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7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D2A3-304D-41CF-8BE0-7EE8A4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34E2-B2D3-49AB-AF33-EDE288AD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873614"/>
            <a:ext cx="9326880" cy="47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36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5602-092B-454D-9D79-02EAC7C0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E1702-B9C3-474A-A16D-82C9216A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62480"/>
            <a:ext cx="8761413" cy="46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74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6D28-15A6-476C-852A-17C156E30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A406A-47D2-42EB-8C1D-90648146E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2014850"/>
            <a:ext cx="8761413" cy="46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51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2D13-33E1-4AFC-9ECD-41F5B5EC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4FC86-1DDC-4B09-82A4-400D3D55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01520"/>
            <a:ext cx="8761413" cy="46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7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3ADDB-DF42-43E6-B887-AB2F34D6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640080"/>
            <a:ext cx="6688566" cy="1040552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EDA Problem Statement </a:t>
            </a:r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1439596-52BB-439E-9F10-1BFEFD5B8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" y="1808480"/>
            <a:ext cx="11206480" cy="4940995"/>
          </a:xfrm>
        </p:spPr>
      </p:pic>
    </p:spTree>
    <p:extLst>
      <p:ext uri="{BB962C8B-B14F-4D97-AF65-F5344CB8AC3E}">
        <p14:creationId xmlns:p14="http://schemas.microsoft.com/office/powerpoint/2010/main" val="338705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519D7-C88A-4B51-A4E6-1DA47D5D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C3DCD-3F64-4C78-AAFA-7C9721D1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1942717"/>
            <a:ext cx="8761413" cy="47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2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AF6D7-E0D6-450B-B3E8-FBCDAD2B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1F53-B49F-41F4-92DB-B5BC26B0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10130"/>
            <a:ext cx="8761413" cy="47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1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4BB4-C4C9-4B6E-AA70-BACC7101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4BA34-98EA-4460-83EC-872979C4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80696"/>
            <a:ext cx="8761412" cy="46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91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00ED-4440-4F74-ABDD-1327D0468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4905B-680A-4952-8FF6-76FE40178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6" y="1988317"/>
            <a:ext cx="10031413" cy="470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21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64AC60-5CC8-4F81-B85A-83E7FCD4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10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7566A-99D1-49A6-9BCA-A77281A7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74224"/>
            <a:ext cx="8761412" cy="46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4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DAF1-66EE-4CD4-A87A-A436F7F3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9FABE-84FF-40E5-8A57-34115C3B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952058"/>
            <a:ext cx="8761412" cy="45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6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4C3C-4F69-4B7F-BD88-2B66E38B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0601-4A2D-408E-9575-A9D07545F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1932100"/>
            <a:ext cx="8761413" cy="47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5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DD1A-5FF1-4BC6-AC79-0DDFC77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B0CC2-2DE7-4B4F-B066-7D83174C6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21032"/>
            <a:ext cx="8761413" cy="46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5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7BF6-D79A-4C2C-ACDD-9E217E5F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D14C9-69BA-4078-8F8B-B7B2E03E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809185"/>
            <a:ext cx="8761413" cy="48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32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DAC3-DE60-47AD-AB9F-1BA501BE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C2449-4E7E-4520-A8A7-4147C5663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1983932"/>
            <a:ext cx="8761413" cy="45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20A7-819C-4824-AE52-F02724FC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559297"/>
          </a:xfrm>
        </p:spPr>
        <p:txBody>
          <a:bodyPr>
            <a:normAutofit fontScale="90000"/>
          </a:bodyPr>
          <a:lstStyle/>
          <a:p>
            <a:r>
              <a:rPr lang="en-US" dirty="0"/>
              <a:t>1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F3D99-3CD3-42DE-AC24-F3AB182A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39" y="1366571"/>
            <a:ext cx="7709325" cy="48972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D1FAC-5623-4399-826E-BD2FD8F4800E}"/>
              </a:ext>
            </a:extLst>
          </p:cNvPr>
          <p:cNvSpPr txBox="1"/>
          <p:nvPr/>
        </p:nvSpPr>
        <p:spPr>
          <a:xfrm>
            <a:off x="538480" y="1838960"/>
            <a:ext cx="318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This Excel dashboard presents an analysis of how many times different cities have hosted the Olympic Games.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34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EB76-1095-4521-A1E9-0B5ECF4F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DDF5F-29ED-4770-8B37-E63B543E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3" y="1972150"/>
            <a:ext cx="8761413" cy="46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2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A0D6-5648-4913-8A50-06477661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4BAC4-3353-404C-ADDA-62352597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10417"/>
            <a:ext cx="8761413" cy="46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08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95DB2-69B4-4418-89A4-3F5EA48D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47085-6A99-4282-9FBE-35BC9B92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061759"/>
            <a:ext cx="8761413" cy="461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5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7DBF-7244-4674-958D-7FD712FB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502E3-73A8-4E85-BF04-E0A7A80A3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00" y="2179594"/>
            <a:ext cx="7684920" cy="4454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88E62E-AA49-4812-8501-423144E5109E}"/>
              </a:ext>
            </a:extLst>
          </p:cNvPr>
          <p:cNvSpPr txBox="1"/>
          <p:nvPr/>
        </p:nvSpPr>
        <p:spPr>
          <a:xfrm>
            <a:off x="9123680" y="2540000"/>
            <a:ext cx="2604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Insight: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The duration of the Olympic Games has been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consistent at 17 days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from 2000 to 2018, with no variation over the years shown.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7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3441-A3BC-4542-BA89-11CE02EF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6EECA-D0ED-4936-978E-5CBBD061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1950703"/>
            <a:ext cx="8412686" cy="4572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4EBF50-8A47-494F-B675-9922A7CE73B8}"/>
              </a:ext>
            </a:extLst>
          </p:cNvPr>
          <p:cNvSpPr txBox="1"/>
          <p:nvPr/>
        </p:nvSpPr>
        <p:spPr>
          <a:xfrm>
            <a:off x="579120" y="2306320"/>
            <a:ext cx="220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This slide appears to be part of a presentation, showcasing an analysis of the number of events in Olympic Games over time 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6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28E68-52B4-44A2-9111-5845E72E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359C4-DE1F-4AB4-B312-9142AF07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195194"/>
            <a:ext cx="8158479" cy="4443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0A3DE-F0FB-4DD7-AD75-A1526124316F}"/>
              </a:ext>
            </a:extLst>
          </p:cNvPr>
          <p:cNvSpPr txBox="1"/>
          <p:nvPr/>
        </p:nvSpPr>
        <p:spPr>
          <a:xfrm>
            <a:off x="9245600" y="2743200"/>
            <a:ext cx="2560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Rugby Sevens and Golf have emerged or returned to the Olympic program, reflecting evolving global interest and modernization of the Games. While traditional sports still dominate in participation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2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A4AF-0AEC-43CC-B679-C3AE8061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46BAD-4A1D-4328-A824-1D400511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40" y="1917226"/>
            <a:ext cx="7681167" cy="45438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4473FD-11BF-460A-9ED5-731F23CF291A}"/>
              </a:ext>
            </a:extLst>
          </p:cNvPr>
          <p:cNvSpPr txBox="1"/>
          <p:nvPr/>
        </p:nvSpPr>
        <p:spPr>
          <a:xfrm>
            <a:off x="701040" y="2204720"/>
            <a:ext cx="265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Shows the number of athletes for selected sports over different years. Example: 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>Alpine Skiing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 shows gradual growth from 1936 to 2014.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189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B4EA-9F57-47AA-A4A7-9A91294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A5DE4-8D9F-46ED-8BC8-0C2B0074C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1899913"/>
            <a:ext cx="8311087" cy="4799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1A708-18D0-46F4-9922-2948DB0ECB3A}"/>
              </a:ext>
            </a:extLst>
          </p:cNvPr>
          <p:cNvSpPr txBox="1"/>
          <p:nvPr/>
        </p:nvSpPr>
        <p:spPr>
          <a:xfrm>
            <a:off x="568960" y="2661920"/>
            <a:ext cx="2651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The query identifies which regions win the most medals in each sport, implying regional specialization: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882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2121</TotalTime>
  <Words>412</Words>
  <Application>Microsoft Office PowerPoint</Application>
  <PresentationFormat>Widescreen</PresentationFormat>
  <Paragraphs>61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Algerian</vt:lpstr>
      <vt:lpstr>Arial</vt:lpstr>
      <vt:lpstr>Calibri</vt:lpstr>
      <vt:lpstr>Century Gothic</vt:lpstr>
      <vt:lpstr>Wingdings 3</vt:lpstr>
      <vt:lpstr>Ion Boardroom</vt:lpstr>
      <vt:lpstr>PowerPoint Presentation</vt:lpstr>
      <vt:lpstr>Introduction</vt:lpstr>
      <vt:lpstr>EDA Problem Statement </vt:lpstr>
      <vt:lpstr>1 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  <vt:lpstr>Power Bi Problem Statment</vt:lpstr>
      <vt:lpstr>Power BI</vt:lpstr>
      <vt:lpstr>Dashboard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Kumar</dc:creator>
  <cp:lastModifiedBy>Ashok Kumar</cp:lastModifiedBy>
  <cp:revision>35</cp:revision>
  <dcterms:created xsi:type="dcterms:W3CDTF">2025-05-07T05:15:26Z</dcterms:created>
  <dcterms:modified xsi:type="dcterms:W3CDTF">2025-05-20T16:59:28Z</dcterms:modified>
</cp:coreProperties>
</file>